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8"/>
  </p:notesMasterIdLst>
  <p:sldIdLst>
    <p:sldId id="256" r:id="rId2"/>
    <p:sldId id="257" r:id="rId3"/>
    <p:sldId id="274" r:id="rId4"/>
    <p:sldId id="270" r:id="rId5"/>
    <p:sldId id="259" r:id="rId6"/>
    <p:sldId id="260" r:id="rId7"/>
    <p:sldId id="269" r:id="rId8"/>
    <p:sldId id="271" r:id="rId9"/>
    <p:sldId id="278" r:id="rId10"/>
    <p:sldId id="273" r:id="rId11"/>
    <p:sldId id="261" r:id="rId12"/>
    <p:sldId id="262" r:id="rId13"/>
    <p:sldId id="275" r:id="rId14"/>
    <p:sldId id="276" r:id="rId15"/>
    <p:sldId id="277" r:id="rId16"/>
    <p:sldId id="264" r:id="rId17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6"/>
    <p:restoredTop sz="93673"/>
  </p:normalViewPr>
  <p:slideViewPr>
    <p:cSldViewPr snapToGrid="0">
      <p:cViewPr varScale="1">
        <p:scale>
          <a:sx n="109" d="100"/>
          <a:sy n="109" d="100"/>
        </p:scale>
        <p:origin x="1362" y="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AA406AEC-146E-4FBE-8A38-18D3E362C8AD}" type="datetime1">
              <a:rPr lang="ko-KR" altLang="en-US"/>
              <a:pPr lvl="0">
                <a:defRPr lang="ko-KR" altLang="en-US"/>
              </a:pPr>
              <a:t>2018-05-29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F640AB3F-5079-473A-9117-DB4152A32910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1611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F640AB3F-5079-473A-9117-DB4152A32910}" type="slidenum">
              <a:rPr lang="en-US" altLang="en-US"/>
              <a:pPr lvl="0">
                <a:defRPr lang="ko-KR" altLang="en-US"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9399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F640AB3F-5079-473A-9117-DB4152A32910}" type="slidenum">
              <a:rPr lang="en-US" altLang="en-US"/>
              <a:pPr lvl="0">
                <a:defRPr lang="ko-KR" altLang="en-US"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8162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F640AB3F-5079-473A-9117-DB4152A32910}" type="slidenum">
              <a:rPr lang="en-US" altLang="en-US"/>
              <a:pPr lvl="0">
                <a:defRPr lang="ko-KR" altLang="en-US"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7107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640AB3F-5079-473A-9117-DB4152A32910}" type="slidenum">
              <a:rPr lang="ko-KR" altLang="en-US"/>
              <a:pPr lvl="0">
                <a:defRPr lang="ko-KR" altLang="en-US"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709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F640AB3F-5079-473A-9117-DB4152A32910}" type="slidenum">
              <a:rPr lang="en-US" altLang="en-US"/>
              <a:pPr lvl="0">
                <a:defRPr lang="ko-KR" altLang="en-US"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5116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F640AB3F-5079-473A-9117-DB4152A32910}" type="slidenum">
              <a:rPr lang="en-US" altLang="en-US"/>
              <a:pPr lvl="0">
                <a:defRPr lang="ko-KR" altLang="en-US"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4767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491AB-EA53-4020-BD45-BF3B0DC0DBF4}" type="datetimeFigureOut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3CFF2-7D18-4704-BCE2-46638B9D8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540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491AB-EA53-4020-BD45-BF3B0DC0DBF4}" type="datetimeFigureOut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3CFF2-7D18-4704-BCE2-46638B9D8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104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491AB-EA53-4020-BD45-BF3B0DC0DBF4}" type="datetimeFigureOut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3CFF2-7D18-4704-BCE2-46638B9D8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765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491AB-EA53-4020-BD45-BF3B0DC0DBF4}" type="datetimeFigureOut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9</a:t>
            </a:r>
            <a:r>
              <a:rPr lang="ko-KR" altLang="en-US" dirty="0"/>
              <a:t>조</a:t>
            </a:r>
          </a:p>
        </p:txBody>
      </p:sp>
      <p:sp>
        <p:nvSpPr>
          <p:cNvPr id="7" name="직각 삼각형 6"/>
          <p:cNvSpPr/>
          <p:nvPr userDrawn="1"/>
        </p:nvSpPr>
        <p:spPr>
          <a:xfrm rot="10800000">
            <a:off x="9238096" y="0"/>
            <a:ext cx="667904" cy="667904"/>
          </a:xfrm>
          <a:prstGeom prst="rtTriangle">
            <a:avLst/>
          </a:prstGeom>
          <a:solidFill>
            <a:srgbClr val="00206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/>
          </a:p>
        </p:txBody>
      </p:sp>
    </p:spTree>
    <p:extLst>
      <p:ext uri="{BB962C8B-B14F-4D97-AF65-F5344CB8AC3E}">
        <p14:creationId xmlns:p14="http://schemas.microsoft.com/office/powerpoint/2010/main" val="512433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491AB-EA53-4020-BD45-BF3B0DC0DBF4}" type="datetimeFigureOut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3CFF2-7D18-4704-BCE2-46638B9D8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604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491AB-EA53-4020-BD45-BF3B0DC0DBF4}" type="datetimeFigureOut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3CFF2-7D18-4704-BCE2-46638B9D8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035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491AB-EA53-4020-BD45-BF3B0DC0DBF4}" type="datetimeFigureOut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3CFF2-7D18-4704-BCE2-46638B9D8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13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491AB-EA53-4020-BD45-BF3B0DC0DBF4}" type="datetimeFigureOut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3CFF2-7D18-4704-BCE2-46638B9D8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763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491AB-EA53-4020-BD45-BF3B0DC0DBF4}" type="datetimeFigureOut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3CFF2-7D18-4704-BCE2-46638B9D8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157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491AB-EA53-4020-BD45-BF3B0DC0DBF4}" type="datetimeFigureOut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3CFF2-7D18-4704-BCE2-46638B9D8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998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491AB-EA53-4020-BD45-BF3B0DC0DBF4}" type="datetimeFigureOut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3CFF2-7D18-4704-BCE2-46638B9D8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307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0491AB-EA53-4020-BD45-BF3B0DC0DBF4}" type="datetimeFigureOut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3CFF2-7D18-4704-BCE2-46638B9D8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347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jpe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jpeg"/><Relationship Id="rId5" Type="http://schemas.openxmlformats.org/officeDocument/2006/relationships/image" Target="../media/image33.jpe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youtu.be/wMG0Jv-cBL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https://www.youtube.com/watch?v=Jm82BJ4muJ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6251" y="333952"/>
            <a:ext cx="8943974" cy="3206206"/>
          </a:xfrm>
        </p:spPr>
        <p:txBody>
          <a:bodyPr anchor="ctr">
            <a:normAutofit/>
          </a:bodyPr>
          <a:lstStyle/>
          <a:p>
            <a:r>
              <a:rPr lang="en-US" altLang="ko-KR" sz="4400" b="1" dirty="0">
                <a:latin typeface="+mj-ea"/>
              </a:rPr>
              <a:t>Development of touch type </a:t>
            </a:r>
            <a:r>
              <a:rPr lang="en-US" altLang="ko-KR" b="1" dirty="0">
                <a:solidFill>
                  <a:srgbClr val="FF0000"/>
                </a:solidFill>
                <a:latin typeface="+mj-ea"/>
              </a:rPr>
              <a:t>Electric </a:t>
            </a:r>
            <a:r>
              <a:rPr lang="en-US" altLang="ko-KR" b="1" dirty="0" err="1">
                <a:solidFill>
                  <a:srgbClr val="FF0000"/>
                </a:solidFill>
                <a:latin typeface="+mj-ea"/>
              </a:rPr>
              <a:t>Gayageum</a:t>
            </a:r>
            <a:r>
              <a:rPr lang="en-US" altLang="ko-KR" b="1" dirty="0">
                <a:solidFill>
                  <a:srgbClr val="FF0000"/>
                </a:solidFill>
                <a:latin typeface="+mj-ea"/>
              </a:rPr>
              <a:t> </a:t>
            </a:r>
            <a:r>
              <a:rPr lang="en-US" altLang="ko-KR" sz="4400" b="1" dirty="0">
                <a:latin typeface="+mj-ea"/>
              </a:rPr>
              <a:t>for an experience-oriented exhibition</a:t>
            </a:r>
            <a:endParaRPr lang="ko-KR" altLang="en-US" sz="4400" b="1" dirty="0">
              <a:latin typeface="+mj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09675" y="3429000"/>
            <a:ext cx="7600950" cy="3423286"/>
          </a:xfrm>
        </p:spPr>
        <p:txBody>
          <a:bodyPr>
            <a:normAutofit fontScale="85000" lnSpcReduction="20000"/>
          </a:bodyPr>
          <a:lstStyle/>
          <a:p>
            <a:pPr algn="r"/>
            <a:r>
              <a:rPr lang="en-US" altLang="ko-KR" sz="2275" b="1" dirty="0" err="1"/>
              <a:t>Kyungpook</a:t>
            </a:r>
            <a:r>
              <a:rPr lang="en-US" altLang="ko-KR" sz="2275" b="1" dirty="0"/>
              <a:t> National University – Computer Science and Engineering</a:t>
            </a:r>
          </a:p>
          <a:p>
            <a:pPr algn="r">
              <a:lnSpc>
                <a:spcPct val="150000"/>
              </a:lnSpc>
            </a:pPr>
            <a:r>
              <a:rPr lang="en-US" altLang="ko-KR" sz="2275" dirty="0"/>
              <a:t>2013105067 Lee </a:t>
            </a:r>
            <a:r>
              <a:rPr lang="en-US" altLang="ko-KR" sz="2275" dirty="0" err="1"/>
              <a:t>Gyu</a:t>
            </a:r>
            <a:r>
              <a:rPr lang="en-US" altLang="ko-KR" sz="2275" dirty="0"/>
              <a:t> Dong</a:t>
            </a:r>
            <a:r>
              <a:rPr lang="ko-KR" altLang="en-US" sz="2275" dirty="0"/>
              <a:t> </a:t>
            </a:r>
            <a:r>
              <a:rPr lang="en-US" altLang="ko-KR" sz="2275" dirty="0"/>
              <a:t>(leader)</a:t>
            </a:r>
          </a:p>
          <a:p>
            <a:pPr algn="r">
              <a:lnSpc>
                <a:spcPct val="150000"/>
              </a:lnSpc>
            </a:pPr>
            <a:r>
              <a:rPr lang="en-US" altLang="ko-KR" sz="2275" dirty="0"/>
              <a:t>2013105030 </a:t>
            </a:r>
            <a:r>
              <a:rPr lang="en-US" altLang="ko-KR" sz="2275" dirty="0" err="1"/>
              <a:t>Gim</a:t>
            </a:r>
            <a:r>
              <a:rPr lang="en-US" altLang="ko-KR" sz="2275" dirty="0"/>
              <a:t> Han </a:t>
            </a:r>
            <a:r>
              <a:rPr lang="en-US" altLang="ko-KR" sz="2275" dirty="0" err="1"/>
              <a:t>Yeong</a:t>
            </a:r>
            <a:endParaRPr lang="en-US" altLang="ko-KR" sz="2275" dirty="0"/>
          </a:p>
          <a:p>
            <a:pPr algn="r">
              <a:lnSpc>
                <a:spcPct val="150000"/>
              </a:lnSpc>
            </a:pPr>
            <a:r>
              <a:rPr lang="en-US" altLang="ko-KR" sz="2275" dirty="0"/>
              <a:t>2011097084 Han Jae Hyun</a:t>
            </a:r>
          </a:p>
          <a:p>
            <a:pPr algn="r">
              <a:lnSpc>
                <a:spcPct val="150000"/>
              </a:lnSpc>
            </a:pPr>
            <a:r>
              <a:rPr lang="en-US" altLang="ko-KR" sz="2275" b="1" dirty="0" err="1"/>
              <a:t>Kumoh</a:t>
            </a:r>
            <a:r>
              <a:rPr lang="en-US" altLang="ko-KR" sz="2275" b="1" dirty="0"/>
              <a:t> National Institute of </a:t>
            </a:r>
            <a:r>
              <a:rPr lang="en-US" altLang="ko-KR" sz="2275" b="1" dirty="0" err="1"/>
              <a:t>Technolongy</a:t>
            </a:r>
            <a:r>
              <a:rPr lang="en-US" altLang="ko-KR" sz="2275" b="1" dirty="0"/>
              <a:t> – Computer Science </a:t>
            </a:r>
          </a:p>
          <a:p>
            <a:pPr algn="r">
              <a:lnSpc>
                <a:spcPct val="150000"/>
              </a:lnSpc>
            </a:pPr>
            <a:r>
              <a:rPr lang="en-US" altLang="ko-KR" sz="2275" dirty="0"/>
              <a:t>20160437 Ma </a:t>
            </a:r>
            <a:r>
              <a:rPr lang="en-US" altLang="ko-KR" sz="2275" dirty="0" err="1"/>
              <a:t>Jui</a:t>
            </a:r>
            <a:endParaRPr lang="en-US" altLang="ko-KR" sz="2275" dirty="0"/>
          </a:p>
          <a:p>
            <a:pPr algn="r">
              <a:lnSpc>
                <a:spcPct val="150000"/>
              </a:lnSpc>
            </a:pPr>
            <a:r>
              <a:rPr lang="en-US" altLang="ko-KR" sz="2275" dirty="0"/>
              <a:t>20160168 Kim </a:t>
            </a:r>
            <a:r>
              <a:rPr lang="en-US" altLang="ko-KR" sz="2275" dirty="0" err="1"/>
              <a:t>Myeong</a:t>
            </a:r>
            <a:r>
              <a:rPr lang="en-US" altLang="ko-KR" sz="2275" dirty="0"/>
              <a:t> Ji</a:t>
            </a:r>
          </a:p>
          <a:p>
            <a:pPr algn="r">
              <a:lnSpc>
                <a:spcPct val="150000"/>
              </a:lnSpc>
            </a:pPr>
            <a:endParaRPr lang="en-US" altLang="ko-KR" sz="2275" b="1" dirty="0"/>
          </a:p>
          <a:p>
            <a:pPr algn="r">
              <a:lnSpc>
                <a:spcPct val="150000"/>
              </a:lnSpc>
            </a:pPr>
            <a:endParaRPr lang="en-US" altLang="ko-KR" sz="2275" b="1" dirty="0"/>
          </a:p>
        </p:txBody>
      </p:sp>
      <p:sp>
        <p:nvSpPr>
          <p:cNvPr id="9" name="직각 삼각형 8"/>
          <p:cNvSpPr/>
          <p:nvPr/>
        </p:nvSpPr>
        <p:spPr>
          <a:xfrm rot="10800000">
            <a:off x="9238096" y="0"/>
            <a:ext cx="667904" cy="667904"/>
          </a:xfrm>
          <a:prstGeom prst="rtTriangle">
            <a:avLst/>
          </a:prstGeom>
          <a:solidFill>
            <a:srgbClr val="00206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63"/>
          </a:p>
        </p:txBody>
      </p:sp>
      <p:sp>
        <p:nvSpPr>
          <p:cNvPr id="5" name="TextBox 4"/>
          <p:cNvSpPr txBox="1"/>
          <p:nvPr/>
        </p:nvSpPr>
        <p:spPr>
          <a:xfrm>
            <a:off x="17584" y="8792"/>
            <a:ext cx="1037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Team 9</a:t>
            </a:r>
          </a:p>
        </p:txBody>
      </p:sp>
    </p:spTree>
    <p:extLst>
      <p:ext uri="{BB962C8B-B14F-4D97-AF65-F5344CB8AC3E}">
        <p14:creationId xmlns:p14="http://schemas.microsoft.com/office/powerpoint/2010/main" val="183831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19"/>
    </mc:Choice>
    <mc:Fallback xmlns="">
      <p:transition spd="slow" advTm="17919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/>
          <p:cNvSpPr txBox="1"/>
          <p:nvPr/>
        </p:nvSpPr>
        <p:spPr>
          <a:xfrm>
            <a:off x="436743" y="247650"/>
            <a:ext cx="9032514" cy="1298057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 lang="ko-KR" altLang="en-US"/>
            </a:pPr>
            <a:r>
              <a:rPr lang="en-US" altLang="ko-KR" b="1" dirty="0" smtClean="0">
                <a:latin typeface="+mj-ea"/>
              </a:rPr>
              <a:t>Point of improvement</a:t>
            </a:r>
            <a:endParaRPr lang="ko-KR" altLang="en-US" sz="4204" b="1" dirty="0"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035" y="2134928"/>
            <a:ext cx="3732029" cy="2799022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="" xmlns:a16="http://schemas.microsoft.com/office/drawing/2014/main" id="{FAE3B1CE-B418-4AD8-B04C-CA1473079B02}"/>
              </a:ext>
            </a:extLst>
          </p:cNvPr>
          <p:cNvSpPr txBox="1"/>
          <p:nvPr/>
        </p:nvSpPr>
        <p:spPr>
          <a:xfrm>
            <a:off x="855768" y="4769050"/>
            <a:ext cx="2662561" cy="955793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 lang="ko-KR" altLang="en-US"/>
            </a:pPr>
            <a:r>
              <a:rPr lang="en-US" altLang="ko-KR" sz="3200" b="1" dirty="0" smtClean="0">
                <a:latin typeface="+mj-ea"/>
              </a:rPr>
              <a:t>Delay Buffer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781" y="2615399"/>
            <a:ext cx="2295238" cy="1971429"/>
          </a:xfrm>
          <a:prstGeom prst="rect">
            <a:avLst/>
          </a:prstGeom>
        </p:spPr>
      </p:pic>
      <p:sp>
        <p:nvSpPr>
          <p:cNvPr id="8" name="십자형 7"/>
          <p:cNvSpPr/>
          <p:nvPr/>
        </p:nvSpPr>
        <p:spPr>
          <a:xfrm rot="2796854">
            <a:off x="6029325" y="2537505"/>
            <a:ext cx="1962150" cy="1971675"/>
          </a:xfrm>
          <a:prstGeom prst="plus">
            <a:avLst>
              <a:gd name="adj" fmla="val 4635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FAE3B1CE-B418-4AD8-B04C-CA1473079B02}"/>
              </a:ext>
            </a:extLst>
          </p:cNvPr>
          <p:cNvSpPr txBox="1"/>
          <p:nvPr/>
        </p:nvSpPr>
        <p:spPr>
          <a:xfrm>
            <a:off x="5679609" y="4757954"/>
            <a:ext cx="2662561" cy="955793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 lang="ko-KR" altLang="en-US"/>
            </a:pPr>
            <a:r>
              <a:rPr lang="en-US" altLang="ko-KR" sz="3200" b="1" dirty="0" smtClean="0">
                <a:latin typeface="+mj-ea"/>
              </a:rPr>
              <a:t>Without</a:t>
            </a:r>
          </a:p>
          <a:p>
            <a:pPr lvl="0">
              <a:defRPr lang="ko-KR" altLang="en-US"/>
            </a:pPr>
            <a:r>
              <a:rPr lang="en-US" altLang="ko-KR" sz="3200" b="1" dirty="0" smtClean="0">
                <a:latin typeface="+mj-ea"/>
              </a:rPr>
              <a:t>Multi sound</a:t>
            </a:r>
          </a:p>
        </p:txBody>
      </p:sp>
    </p:spTree>
    <p:extLst>
      <p:ext uri="{BB962C8B-B14F-4D97-AF65-F5344CB8AC3E}">
        <p14:creationId xmlns:p14="http://schemas.microsoft.com/office/powerpoint/2010/main" val="1851644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 animBg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/>
          <p:nvPr/>
        </p:nvSpPr>
        <p:spPr>
          <a:xfrm>
            <a:off x="445535" y="81001"/>
            <a:ext cx="9032514" cy="1298057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 lang="ko-KR" altLang="en-US"/>
            </a:pPr>
            <a:r>
              <a:rPr lang="en-US" altLang="ko-KR" b="1">
                <a:latin typeface="+mj-ea"/>
              </a:rPr>
              <a:t>Project Distributing Roles</a:t>
            </a:r>
            <a:endParaRPr lang="ko-KR" altLang="en-US" sz="4717" b="1"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077" y="1633101"/>
            <a:ext cx="6371429" cy="475238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" y="1707632"/>
            <a:ext cx="9895238" cy="3847619"/>
          </a:xfrm>
          <a:prstGeom prst="rect">
            <a:avLst/>
          </a:prstGeom>
        </p:spPr>
      </p:pic>
      <p:sp>
        <p:nvSpPr>
          <p:cNvPr id="18" name="제목 1"/>
          <p:cNvSpPr txBox="1"/>
          <p:nvPr/>
        </p:nvSpPr>
        <p:spPr>
          <a:xfrm>
            <a:off x="436743" y="247650"/>
            <a:ext cx="9032514" cy="1298057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 lang="ko-KR" altLang="en-US"/>
            </a:pPr>
            <a:r>
              <a:rPr lang="en-US" altLang="ko-KR" b="1">
                <a:latin typeface="+mj-ea"/>
              </a:rPr>
              <a:t>Project</a:t>
            </a:r>
            <a:r>
              <a:rPr lang="en-US" altLang="ko-KR" sz="4204" b="1">
                <a:latin typeface="+mj-ea"/>
              </a:rPr>
              <a:t> Schedule</a:t>
            </a:r>
            <a:endParaRPr lang="ko-KR" altLang="en-US" sz="4204" b="1">
              <a:latin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851CF130-DA5D-402D-BA68-7CDA9C2F9661}"/>
              </a:ext>
            </a:extLst>
          </p:cNvPr>
          <p:cNvSpPr/>
          <p:nvPr/>
        </p:nvSpPr>
        <p:spPr>
          <a:xfrm>
            <a:off x="5517395" y="2969504"/>
            <a:ext cx="1456841" cy="3183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7C5F199B-EEB1-4B43-B05F-99BF6A320095}"/>
              </a:ext>
            </a:extLst>
          </p:cNvPr>
          <p:cNvSpPr/>
          <p:nvPr/>
        </p:nvSpPr>
        <p:spPr>
          <a:xfrm>
            <a:off x="5979762" y="3311926"/>
            <a:ext cx="1456841" cy="3183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7C5F199B-EEB1-4B43-B05F-99BF6A320095}"/>
              </a:ext>
            </a:extLst>
          </p:cNvPr>
          <p:cNvSpPr/>
          <p:nvPr/>
        </p:nvSpPr>
        <p:spPr>
          <a:xfrm>
            <a:off x="6974236" y="3630323"/>
            <a:ext cx="1456841" cy="3183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7C5F199B-EEB1-4B43-B05F-99BF6A320095}"/>
              </a:ext>
            </a:extLst>
          </p:cNvPr>
          <p:cNvSpPr/>
          <p:nvPr/>
        </p:nvSpPr>
        <p:spPr>
          <a:xfrm>
            <a:off x="7960479" y="4268216"/>
            <a:ext cx="932966" cy="3183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7C5F199B-EEB1-4B43-B05F-99BF6A320095}"/>
              </a:ext>
            </a:extLst>
          </p:cNvPr>
          <p:cNvSpPr/>
          <p:nvPr/>
        </p:nvSpPr>
        <p:spPr>
          <a:xfrm>
            <a:off x="7436603" y="4587712"/>
            <a:ext cx="1456841" cy="3183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40513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287" y="355148"/>
            <a:ext cx="3708162" cy="47751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203" y="413130"/>
            <a:ext cx="4209577" cy="644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60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436743" y="247650"/>
            <a:ext cx="9032514" cy="1298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 smtClean="0">
                <a:latin typeface="+mj-ea"/>
              </a:rPr>
              <a:t>Data of education</a:t>
            </a:r>
            <a:endParaRPr lang="ko-KR" altLang="en-US" sz="5400" b="1" dirty="0">
              <a:latin typeface="+mj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39" y="1468316"/>
            <a:ext cx="3134544" cy="418464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0594" y="1545706"/>
            <a:ext cx="2992328" cy="398465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2921" y="386038"/>
            <a:ext cx="3048424" cy="231933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4304" y="2843764"/>
            <a:ext cx="2707927" cy="386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07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362682"/>
            <a:ext cx="2011680" cy="150876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4843" y="3837473"/>
            <a:ext cx="2626228" cy="1477253"/>
          </a:xfrm>
          <a:prstGeom prst="rect">
            <a:avLst/>
          </a:prstGeom>
        </p:spPr>
      </p:pic>
      <p:sp>
        <p:nvSpPr>
          <p:cNvPr id="5" name="제목 1"/>
          <p:cNvSpPr txBox="1"/>
          <p:nvPr/>
        </p:nvSpPr>
        <p:spPr>
          <a:xfrm>
            <a:off x="436743" y="247650"/>
            <a:ext cx="9032514" cy="1298057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 lang="ko-KR" altLang="en-US"/>
            </a:pPr>
            <a:r>
              <a:rPr lang="en-US" altLang="ko-KR" sz="4100" b="1">
                <a:latin typeface="+mj-ea"/>
              </a:rPr>
              <a:t>Meeting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B2BB80EE-8908-4C92-8319-5C8E89E72D1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833" y="3812043"/>
            <a:ext cx="2015189" cy="151139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6796" y="3829460"/>
            <a:ext cx="2410027" cy="14893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6796" y="5357045"/>
            <a:ext cx="2410027" cy="15009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4843" y="5357045"/>
            <a:ext cx="2601157" cy="150095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4852" y="1953274"/>
            <a:ext cx="2669447" cy="183094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66528"/>
            <a:ext cx="2008356" cy="15062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795" y="1970692"/>
            <a:ext cx="2426028" cy="18195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853" y="5357045"/>
            <a:ext cx="2688770" cy="15124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843" y="2327062"/>
            <a:ext cx="2601157" cy="146315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853" y="3829460"/>
            <a:ext cx="2669447" cy="148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659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37445" y="3196182"/>
            <a:ext cx="3854001" cy="9528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4875" b="1" dirty="0"/>
              <a:t>Thanks.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92484" y="529727"/>
            <a:ext cx="8543925" cy="1077020"/>
          </a:xfrm>
          <a:prstGeom prst="rect">
            <a:avLst/>
          </a:prstGeom>
        </p:spPr>
        <p:txBody>
          <a:bodyPr vert="horz" lIns="74295" tIns="37148" rIns="74295" bIns="37148" rtlCol="0" anchor="ctr">
            <a:normAutofit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latin typeface="+mn-ea"/>
                <a:ea typeface="+mn-ea"/>
              </a:rPr>
              <a:t>Q&amp;A</a:t>
            </a:r>
            <a:endParaRPr lang="ko-KR" altLang="en-US" sz="4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577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036" y="1717022"/>
            <a:ext cx="8543925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Classical music instrument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+mn-ea"/>
              </a:rPr>
              <a:t>Expensive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+mn-ea"/>
              </a:rPr>
              <a:t>Difficult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+mn-ea"/>
              </a:rPr>
              <a:t>Public Recognition</a:t>
            </a:r>
          </a:p>
        </p:txBody>
      </p:sp>
      <p:sp>
        <p:nvSpPr>
          <p:cNvPr id="7" name="오른쪽 화살표 6"/>
          <p:cNvSpPr/>
          <p:nvPr/>
        </p:nvSpPr>
        <p:spPr>
          <a:xfrm>
            <a:off x="4952998" y="3106272"/>
            <a:ext cx="1303667" cy="645742"/>
          </a:xfrm>
          <a:prstGeom prst="rightArrow">
            <a:avLst>
              <a:gd name="adj1" fmla="val 36975"/>
              <a:gd name="adj2" fmla="val 50000"/>
            </a:avLst>
          </a:prstGeom>
          <a:solidFill>
            <a:srgbClr val="FF0000"/>
          </a:solidFill>
          <a:ln w="158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658307" y="2668388"/>
            <a:ext cx="2464217" cy="1521510"/>
          </a:xfrm>
          <a:prstGeom prst="rect">
            <a:avLst/>
          </a:prstGeom>
        </p:spPr>
        <p:txBody>
          <a:bodyPr vert="horz" lIns="74295" tIns="37148" rIns="74295" bIns="37148" rtlCol="0" anchor="ctr">
            <a:normAutofit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63" dirty="0">
                <a:latin typeface="+mj-ea"/>
              </a:rPr>
              <a:t>Change</a:t>
            </a:r>
            <a:endParaRPr lang="ko-KR" altLang="en-US" sz="4063" dirty="0">
              <a:latin typeface="+mj-ea"/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436743" y="247650"/>
            <a:ext cx="9032514" cy="1298057"/>
          </a:xfrm>
        </p:spPr>
        <p:txBody>
          <a:bodyPr>
            <a:normAutofit fontScale="90000"/>
          </a:bodyPr>
          <a:lstStyle/>
          <a:p>
            <a:r>
              <a:rPr lang="en-US" altLang="ko-KR" sz="4800" b="1" dirty="0">
                <a:latin typeface="+mj-ea"/>
              </a:rPr>
              <a:t>Project Background and Purpose</a:t>
            </a:r>
            <a:endParaRPr lang="ko-KR" altLang="en-US" sz="5400" b="1" dirty="0">
              <a:latin typeface="+mj-ea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924063" y="4997706"/>
            <a:ext cx="6389689" cy="144423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</a:rPr>
              <a:t>To get close to the public.</a:t>
            </a:r>
          </a:p>
          <a:p>
            <a:pPr algn="ctr">
              <a:lnSpc>
                <a:spcPct val="10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+mj-ea"/>
              </a:rPr>
              <a:t>Especially to be familiar with children.</a:t>
            </a:r>
          </a:p>
          <a:p>
            <a:pPr algn="ctr">
              <a:lnSpc>
                <a:spcPct val="100000"/>
              </a:lnSpc>
            </a:pPr>
            <a:r>
              <a:rPr lang="en-US" altLang="ko-KR" sz="2800" b="1" dirty="0">
                <a:solidFill>
                  <a:srgbClr val="FFFF00"/>
                </a:solidFill>
                <a:latin typeface="+mj-ea"/>
              </a:rPr>
              <a:t>Electronic Korean Instrument</a:t>
            </a:r>
            <a:endParaRPr lang="ko-KR" altLang="en-US" sz="2800" b="1" dirty="0">
              <a:solidFill>
                <a:srgbClr val="FFFF0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7722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407159">
            <a:off x="5433644" y="1993425"/>
            <a:ext cx="4352192" cy="4352192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3982" y="2453054"/>
            <a:ext cx="6728803" cy="42994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280" dirty="0" smtClean="0">
                <a:latin typeface="+mn-ea"/>
              </a:rPr>
              <a:t>Data </a:t>
            </a:r>
            <a:r>
              <a:rPr lang="en-US" altLang="ko-KR" sz="2280" dirty="0">
                <a:latin typeface="+mn-ea"/>
              </a:rPr>
              <a:t>of </a:t>
            </a:r>
            <a:r>
              <a:rPr lang="en-US" altLang="ko-KR" sz="2280" dirty="0" smtClean="0">
                <a:latin typeface="+mn-ea"/>
              </a:rPr>
              <a:t>education</a:t>
            </a:r>
          </a:p>
          <a:p>
            <a:pPr>
              <a:lnSpc>
                <a:spcPct val="150000"/>
              </a:lnSpc>
            </a:pPr>
            <a:r>
              <a:rPr lang="en-US" altLang="ko-KR" sz="2280" dirty="0" smtClean="0">
                <a:latin typeface="+mn-ea"/>
              </a:rPr>
              <a:t>Using Arduino</a:t>
            </a:r>
            <a:endParaRPr lang="en-US" altLang="ko-KR" sz="228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280" dirty="0">
                <a:latin typeface="+mn-ea"/>
              </a:rPr>
              <a:t>Touch </a:t>
            </a:r>
            <a:r>
              <a:rPr lang="en-US" altLang="ko-KR" sz="2280" dirty="0" smtClean="0">
                <a:latin typeface="+mn-ea"/>
              </a:rPr>
              <a:t>sensor &amp; </a:t>
            </a:r>
            <a:r>
              <a:rPr lang="en-US" altLang="ko-KR" sz="2280" dirty="0">
                <a:latin typeface="+mn-ea"/>
              </a:rPr>
              <a:t>Pressure </a:t>
            </a:r>
            <a:r>
              <a:rPr lang="en-US" altLang="ko-KR" sz="2280" dirty="0" smtClean="0">
                <a:latin typeface="+mn-ea"/>
              </a:rPr>
              <a:t>sensor</a:t>
            </a:r>
          </a:p>
          <a:p>
            <a:pPr>
              <a:lnSpc>
                <a:spcPct val="150000"/>
              </a:lnSpc>
            </a:pPr>
            <a:r>
              <a:rPr lang="en-US" altLang="ko-KR" sz="2280" dirty="0" smtClean="0">
                <a:latin typeface="+mn-ea"/>
              </a:rPr>
              <a:t>Real </a:t>
            </a:r>
            <a:r>
              <a:rPr lang="en-US" altLang="ko-KR" sz="2280" dirty="0" err="1" smtClean="0">
                <a:latin typeface="+mn-ea"/>
              </a:rPr>
              <a:t>gayageum</a:t>
            </a:r>
            <a:r>
              <a:rPr lang="en-US" altLang="ko-KR" sz="2280" dirty="0" smtClean="0">
                <a:latin typeface="+mn-ea"/>
              </a:rPr>
              <a:t> sound</a:t>
            </a:r>
          </a:p>
          <a:p>
            <a:pPr>
              <a:lnSpc>
                <a:spcPct val="150000"/>
              </a:lnSpc>
            </a:pPr>
            <a:r>
              <a:rPr lang="en-US" altLang="ko-KR" sz="2280" dirty="0" err="1" smtClean="0">
                <a:latin typeface="+mn-ea"/>
              </a:rPr>
              <a:t>Automatical</a:t>
            </a:r>
            <a:r>
              <a:rPr lang="en-US" altLang="ko-KR" sz="2280" dirty="0" smtClean="0">
                <a:latin typeface="+mn-ea"/>
              </a:rPr>
              <a:t> </a:t>
            </a:r>
            <a:r>
              <a:rPr lang="en-US" altLang="ko-KR" sz="2280" dirty="0">
                <a:latin typeface="+mn-ea"/>
              </a:rPr>
              <a:t>LED light score</a:t>
            </a:r>
            <a:endParaRPr lang="ko-KR" altLang="en-US" sz="2280" dirty="0">
              <a:latin typeface="+mn-ea"/>
            </a:endParaRPr>
          </a:p>
        </p:txBody>
      </p:sp>
      <p:sp>
        <p:nvSpPr>
          <p:cNvPr id="8" name="AutoShape 2" descr="í, ì°¸ê³ , ì¢ì´, ë¬¸ì, ìì²©, ë¹, ì°ê¸°"/>
          <p:cNvSpPr>
            <a:spLocks noChangeAspect="1" noChangeArrowheads="1"/>
          </p:cNvSpPr>
          <p:nvPr/>
        </p:nvSpPr>
        <p:spPr bwMode="auto">
          <a:xfrm>
            <a:off x="-961048" y="45341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4" descr="í, ì°¸ê³ , ì¢ì´, ë¬¸ì, ìì²©, ë¹, ì°ê¸°"/>
          <p:cNvSpPr>
            <a:spLocks noChangeAspect="1" noChangeArrowheads="1"/>
          </p:cNvSpPr>
          <p:nvPr/>
        </p:nvSpPr>
        <p:spPr bwMode="auto">
          <a:xfrm>
            <a:off x="155575" y="-144463"/>
            <a:ext cx="8627940" cy="862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436743" y="247650"/>
            <a:ext cx="9032514" cy="1298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latin typeface="+mj-ea"/>
              </a:rPr>
              <a:t>Project differentiation</a:t>
            </a:r>
            <a:endParaRPr lang="ko-KR" altLang="en-US" sz="54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402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2112" y="5190541"/>
            <a:ext cx="1309062" cy="1309062"/>
          </a:xfrm>
          <a:prstGeom prst="rect">
            <a:avLst/>
          </a:prstGeom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977115" y="4887461"/>
            <a:ext cx="1257300" cy="5363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 smtClean="0">
                <a:latin typeface="+mj-ea"/>
              </a:rPr>
              <a:t>Arduino</a:t>
            </a:r>
          </a:p>
          <a:p>
            <a:r>
              <a:rPr lang="en-US" altLang="ko-KR" sz="4800" b="1" dirty="0" smtClean="0">
                <a:latin typeface="+mj-ea"/>
              </a:rPr>
              <a:t>UNO</a:t>
            </a: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595005" y="2971810"/>
            <a:ext cx="1802385" cy="477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 smtClean="0">
                <a:latin typeface="+mj-ea"/>
              </a:rPr>
              <a:t>Touch module</a:t>
            </a: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7860130" y="6031087"/>
            <a:ext cx="1354017" cy="684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 smtClean="0">
                <a:latin typeface="+mj-ea"/>
              </a:rPr>
              <a:t>Arduino</a:t>
            </a:r>
          </a:p>
          <a:p>
            <a:r>
              <a:rPr lang="en-US" altLang="ko-KR" sz="4800" b="1" dirty="0" smtClean="0">
                <a:latin typeface="+mj-ea"/>
              </a:rPr>
              <a:t>Pro micro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3357" y="3021397"/>
            <a:ext cx="1990979" cy="131634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400" y="5458718"/>
            <a:ext cx="1509899" cy="780139"/>
          </a:xfrm>
          <a:prstGeom prst="rect">
            <a:avLst/>
          </a:prstGeom>
        </p:spPr>
      </p:pic>
      <p:sp>
        <p:nvSpPr>
          <p:cNvPr id="20" name="제목 1"/>
          <p:cNvSpPr txBox="1">
            <a:spLocks/>
          </p:cNvSpPr>
          <p:nvPr/>
        </p:nvSpPr>
        <p:spPr>
          <a:xfrm>
            <a:off x="691400" y="6239699"/>
            <a:ext cx="1658815" cy="442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 smtClean="0">
                <a:latin typeface="+mj-ea"/>
              </a:rPr>
              <a:t>DF</a:t>
            </a:r>
            <a:r>
              <a:rPr lang="ko-KR" altLang="en-US" sz="4800" b="1" dirty="0" smtClean="0">
                <a:latin typeface="+mj-ea"/>
              </a:rPr>
              <a:t> </a:t>
            </a:r>
            <a:r>
              <a:rPr lang="en-US" altLang="ko-KR" sz="4800" b="1" dirty="0" smtClean="0">
                <a:latin typeface="+mj-ea"/>
              </a:rPr>
              <a:t>player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5010616" y="1891854"/>
            <a:ext cx="926452" cy="1306297"/>
          </a:xfrm>
          <a:prstGeom prst="rect">
            <a:avLst/>
          </a:prstGeom>
        </p:spPr>
      </p:pic>
      <p:sp>
        <p:nvSpPr>
          <p:cNvPr id="24" name="제목 1"/>
          <p:cNvSpPr txBox="1">
            <a:spLocks/>
          </p:cNvSpPr>
          <p:nvPr/>
        </p:nvSpPr>
        <p:spPr>
          <a:xfrm>
            <a:off x="4158017" y="2347899"/>
            <a:ext cx="1443904" cy="395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 smtClean="0">
                <a:latin typeface="+mj-ea"/>
              </a:rPr>
              <a:t>input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6158" y="2523066"/>
            <a:ext cx="926005" cy="926005"/>
          </a:xfrm>
          <a:prstGeom prst="rect">
            <a:avLst/>
          </a:prstGeom>
        </p:spPr>
      </p:pic>
      <p:sp>
        <p:nvSpPr>
          <p:cNvPr id="30" name="제목 1"/>
          <p:cNvSpPr txBox="1">
            <a:spLocks/>
          </p:cNvSpPr>
          <p:nvPr/>
        </p:nvSpPr>
        <p:spPr>
          <a:xfrm>
            <a:off x="7606683" y="2140867"/>
            <a:ext cx="1443904" cy="395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 smtClean="0">
                <a:latin typeface="+mj-ea"/>
              </a:rPr>
              <a:t>output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783" y="2221686"/>
            <a:ext cx="1547516" cy="799711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34" y="3538460"/>
            <a:ext cx="2543175" cy="1314074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2606" y="5299188"/>
            <a:ext cx="1531764" cy="788207"/>
          </a:xfrm>
          <a:prstGeom prst="rect">
            <a:avLst/>
          </a:prstGeom>
        </p:spPr>
      </p:pic>
      <p:sp>
        <p:nvSpPr>
          <p:cNvPr id="38" name="오른쪽 화살표 37"/>
          <p:cNvSpPr/>
          <p:nvPr/>
        </p:nvSpPr>
        <p:spPr>
          <a:xfrm rot="16200000">
            <a:off x="7914575" y="3918394"/>
            <a:ext cx="649171" cy="551614"/>
          </a:xfrm>
          <a:prstGeom prst="rightArrow">
            <a:avLst>
              <a:gd name="adj1" fmla="val 36975"/>
              <a:gd name="adj2" fmla="val 50000"/>
            </a:avLst>
          </a:prstGeom>
          <a:solidFill>
            <a:srgbClr val="FF0000"/>
          </a:solidFill>
          <a:ln w="158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sp>
        <p:nvSpPr>
          <p:cNvPr id="39" name="오른쪽 화살표 38"/>
          <p:cNvSpPr/>
          <p:nvPr/>
        </p:nvSpPr>
        <p:spPr>
          <a:xfrm rot="10800000">
            <a:off x="6626854" y="2710261"/>
            <a:ext cx="649171" cy="551614"/>
          </a:xfrm>
          <a:prstGeom prst="rightArrow">
            <a:avLst>
              <a:gd name="adj1" fmla="val 36975"/>
              <a:gd name="adj2" fmla="val 50000"/>
            </a:avLst>
          </a:prstGeom>
          <a:solidFill>
            <a:srgbClr val="FF0000"/>
          </a:solidFill>
          <a:ln w="158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sp>
        <p:nvSpPr>
          <p:cNvPr id="40" name="제목 1"/>
          <p:cNvSpPr txBox="1">
            <a:spLocks/>
          </p:cNvSpPr>
          <p:nvPr/>
        </p:nvSpPr>
        <p:spPr>
          <a:xfrm>
            <a:off x="595005" y="274027"/>
            <a:ext cx="9032514" cy="1298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latin typeface="+mj-ea"/>
              </a:rPr>
              <a:t>System Block Diagram</a:t>
            </a:r>
            <a:endParaRPr lang="ko-KR" altLang="en-US" sz="4800" b="1" dirty="0">
              <a:latin typeface="+mj-ea"/>
            </a:endParaRPr>
          </a:p>
        </p:txBody>
      </p:sp>
      <p:sp>
        <p:nvSpPr>
          <p:cNvPr id="41" name="오른쪽 화살표 40"/>
          <p:cNvSpPr/>
          <p:nvPr/>
        </p:nvSpPr>
        <p:spPr>
          <a:xfrm rot="10800000">
            <a:off x="3097454" y="2730135"/>
            <a:ext cx="649171" cy="551614"/>
          </a:xfrm>
          <a:prstGeom prst="rightArrow">
            <a:avLst>
              <a:gd name="adj1" fmla="val 36975"/>
              <a:gd name="adj2" fmla="val 50000"/>
            </a:avLst>
          </a:prstGeom>
          <a:solidFill>
            <a:srgbClr val="FF0000"/>
          </a:solidFill>
          <a:ln w="158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sp>
        <p:nvSpPr>
          <p:cNvPr id="42" name="오른쪽 화살표 41"/>
          <p:cNvSpPr/>
          <p:nvPr/>
        </p:nvSpPr>
        <p:spPr>
          <a:xfrm>
            <a:off x="3097454" y="5569265"/>
            <a:ext cx="649171" cy="551614"/>
          </a:xfrm>
          <a:prstGeom prst="rightArrow">
            <a:avLst>
              <a:gd name="adj1" fmla="val 36975"/>
              <a:gd name="adj2" fmla="val 50000"/>
            </a:avLst>
          </a:prstGeom>
          <a:solidFill>
            <a:srgbClr val="FF0000"/>
          </a:solidFill>
          <a:ln w="158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</p:spTree>
    <p:extLst>
      <p:ext uri="{BB962C8B-B14F-4D97-AF65-F5344CB8AC3E}">
        <p14:creationId xmlns:p14="http://schemas.microsoft.com/office/powerpoint/2010/main" val="277432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seoulmaster.com/intra/meta/board/album/2006/0821/200655/m0000002270001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64627" y="4053254"/>
            <a:ext cx="7693269" cy="270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595005" y="274027"/>
            <a:ext cx="9032514" cy="1298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latin typeface="+mj-ea"/>
              </a:rPr>
              <a:t>System Block Diagram</a:t>
            </a:r>
            <a:endParaRPr lang="ko-KR" altLang="en-US" sz="4800" b="1" dirty="0">
              <a:latin typeface="+mj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729478" y="2876662"/>
            <a:ext cx="1269841" cy="179047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151149" y="2876662"/>
            <a:ext cx="1269841" cy="1790476"/>
          </a:xfrm>
          <a:prstGeom prst="rect">
            <a:avLst/>
          </a:prstGeom>
        </p:spPr>
      </p:pic>
      <p:sp>
        <p:nvSpPr>
          <p:cNvPr id="18" name="내용 개체 틀 2"/>
          <p:cNvSpPr>
            <a:spLocks noGrp="1"/>
          </p:cNvSpPr>
          <p:nvPr>
            <p:ph idx="1"/>
          </p:nvPr>
        </p:nvSpPr>
        <p:spPr>
          <a:xfrm>
            <a:off x="5009322" y="2613607"/>
            <a:ext cx="1553494" cy="551495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b="1" dirty="0" smtClean="0">
                <a:latin typeface="+mn-ea"/>
              </a:rPr>
              <a:t>TUNE </a:t>
            </a:r>
            <a:r>
              <a:rPr lang="en-US" altLang="ko-KR" b="1" dirty="0">
                <a:latin typeface="+mn-ea"/>
              </a:rPr>
              <a:t>UP</a:t>
            </a:r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1133282" y="2575942"/>
            <a:ext cx="2457818" cy="60414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b="1" dirty="0">
                <a:latin typeface="+mn-ea"/>
              </a:rPr>
              <a:t>MAKE SOUND</a:t>
            </a:r>
          </a:p>
        </p:txBody>
      </p:sp>
      <p:pic>
        <p:nvPicPr>
          <p:cNvPr id="10" name="그래픽 9" descr="사용자">
            <a:extLst>
              <a:ext uri="{FF2B5EF4-FFF2-40B4-BE49-F238E27FC236}">
                <a16:creationId xmlns="" xmlns:a16="http://schemas.microsoft.com/office/drawing/2014/main" id="{89E80A84-DFE8-40F1-B629-E2B2EDCD0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0078" y="2592196"/>
            <a:ext cx="2457818" cy="245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0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 txBox="1">
            <a:spLocks/>
          </p:cNvSpPr>
          <p:nvPr/>
        </p:nvSpPr>
        <p:spPr>
          <a:xfrm>
            <a:off x="595005" y="274027"/>
            <a:ext cx="9032514" cy="1298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lang="ko-KR" altLang="en-US"/>
            </a:pPr>
            <a:r>
              <a:rPr lang="en-US" altLang="ko-KR" b="1" dirty="0">
                <a:latin typeface="+mj-ea"/>
              </a:rPr>
              <a:t>System Block Diagram</a:t>
            </a:r>
            <a:endParaRPr lang="ko-KR" altLang="en-US" sz="9600" b="1" dirty="0">
              <a:latin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70DFE5C1-D0A8-4F05-9CA9-046FDB333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37" y="1784350"/>
            <a:ext cx="9753600" cy="25431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069" y="4539791"/>
            <a:ext cx="1264562" cy="1958245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4462091" y="5243106"/>
            <a:ext cx="649171" cy="551614"/>
          </a:xfrm>
          <a:prstGeom prst="rightArrow">
            <a:avLst>
              <a:gd name="adj1" fmla="val 36975"/>
              <a:gd name="adj2" fmla="val 50000"/>
            </a:avLst>
          </a:prstGeom>
          <a:solidFill>
            <a:srgbClr val="FF0000"/>
          </a:solidFill>
          <a:ln w="158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6076950" y="5076825"/>
            <a:ext cx="2133599" cy="88862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3200" b="1" dirty="0" smtClean="0">
                <a:latin typeface="+mn-ea"/>
              </a:rPr>
              <a:t>TUNE </a:t>
            </a:r>
            <a:r>
              <a:rPr lang="en-US" altLang="ko-KR" sz="3200" b="1" dirty="0">
                <a:latin typeface="+mn-ea"/>
              </a:rPr>
              <a:t>UP</a:t>
            </a:r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2370418" y="4880513"/>
            <a:ext cx="2091673" cy="1276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b="1" dirty="0" smtClean="0">
                <a:latin typeface="+mn-ea"/>
              </a:rPr>
              <a:t>Pressure Sensor</a:t>
            </a:r>
            <a:endParaRPr lang="en-US" altLang="ko-KR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135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build="p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/>
          <p:cNvSpPr txBox="1"/>
          <p:nvPr/>
        </p:nvSpPr>
        <p:spPr>
          <a:xfrm>
            <a:off x="436743" y="247650"/>
            <a:ext cx="9032514" cy="1298057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 lang="ko-KR" altLang="en-US"/>
            </a:pPr>
            <a:r>
              <a:rPr lang="en-US" altLang="ko-KR" b="1" dirty="0">
                <a:latin typeface="+mj-ea"/>
              </a:rPr>
              <a:t>Problems</a:t>
            </a:r>
            <a:endParaRPr lang="ko-KR" altLang="en-US" sz="4204" b="1" dirty="0">
              <a:latin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3A204CC0-8DB6-4EE8-8E67-F1CFD1947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92" y="1545707"/>
            <a:ext cx="4609758" cy="2509837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="" xmlns:a16="http://schemas.microsoft.com/office/drawing/2014/main" id="{FAE3B1CE-B418-4AD8-B04C-CA1473079B02}"/>
              </a:ext>
            </a:extLst>
          </p:cNvPr>
          <p:cNvSpPr txBox="1"/>
          <p:nvPr/>
        </p:nvSpPr>
        <p:spPr>
          <a:xfrm>
            <a:off x="179566" y="4074593"/>
            <a:ext cx="4395789" cy="791126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 lang="ko-KR" altLang="en-US"/>
            </a:pPr>
            <a:r>
              <a:rPr lang="en-US" altLang="ko-KR" sz="3200" b="1" dirty="0" smtClean="0">
                <a:latin typeface="+mj-ea"/>
              </a:rPr>
              <a:t>Need </a:t>
            </a:r>
            <a:r>
              <a:rPr lang="en-US" altLang="ko-KR" sz="3200" b="1" dirty="0">
                <a:latin typeface="+mj-ea"/>
              </a:rPr>
              <a:t>storage space</a:t>
            </a:r>
            <a:endParaRPr lang="ko-KR" altLang="en-US" sz="3200" b="1" dirty="0">
              <a:latin typeface="+mj-ea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xmlns="" id="{381350F2-75C8-4E94-BE1D-F33D7B797E5B}"/>
              </a:ext>
            </a:extLst>
          </p:cNvPr>
          <p:cNvSpPr txBox="1"/>
          <p:nvPr/>
        </p:nvSpPr>
        <p:spPr>
          <a:xfrm>
            <a:off x="4197711" y="5248065"/>
            <a:ext cx="7557592" cy="1298057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 lang="ko-KR" altLang="en-US"/>
            </a:pPr>
            <a:r>
              <a:rPr lang="en-US" altLang="ko-KR" sz="3200" b="1" dirty="0" smtClean="0">
                <a:latin typeface="+mj-ea"/>
              </a:rPr>
              <a:t>Need to change with</a:t>
            </a:r>
          </a:p>
          <a:p>
            <a:pPr lvl="0">
              <a:defRPr lang="ko-KR" altLang="en-US"/>
            </a:pPr>
            <a:r>
              <a:rPr lang="en-US" altLang="ko-KR" sz="3200" b="1" dirty="0" smtClean="0">
                <a:latin typeface="+mj-ea"/>
              </a:rPr>
              <a:t>Electrically </a:t>
            </a:r>
            <a:r>
              <a:rPr lang="en-US" altLang="ko-KR" sz="3200" b="1" dirty="0">
                <a:latin typeface="+mj-ea"/>
              </a:rPr>
              <a:t>conductive object</a:t>
            </a:r>
            <a:endParaRPr lang="ko-KR" altLang="en-US" sz="3200" b="1" dirty="0">
              <a:latin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C0AB3B7D-271A-489E-861F-7FB3106D01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4353" y="2057399"/>
            <a:ext cx="4064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797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/>
          <p:cNvSpPr txBox="1"/>
          <p:nvPr/>
        </p:nvSpPr>
        <p:spPr>
          <a:xfrm>
            <a:off x="436743" y="247650"/>
            <a:ext cx="9032514" cy="1298057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 lang="ko-KR" altLang="en-US"/>
            </a:pPr>
            <a:r>
              <a:rPr lang="en-US" altLang="ko-KR" b="1" dirty="0" smtClean="0">
                <a:latin typeface="+mj-ea"/>
              </a:rPr>
              <a:t>Solution</a:t>
            </a:r>
            <a:endParaRPr lang="ko-KR" altLang="en-US" sz="4204" b="1" dirty="0">
              <a:latin typeface="+mj-ea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="" xmlns:a16="http://schemas.microsoft.com/office/drawing/2014/main" id="{FAE3B1CE-B418-4AD8-B04C-CA1473079B02}"/>
              </a:ext>
            </a:extLst>
          </p:cNvPr>
          <p:cNvSpPr txBox="1"/>
          <p:nvPr/>
        </p:nvSpPr>
        <p:spPr>
          <a:xfrm>
            <a:off x="4953000" y="5433376"/>
            <a:ext cx="5253037" cy="955793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 lang="ko-KR" altLang="en-US"/>
            </a:pPr>
            <a:r>
              <a:rPr lang="en-US" altLang="ko-KR" sz="3200" b="1" dirty="0" smtClean="0">
                <a:latin typeface="+mj-ea"/>
              </a:rPr>
              <a:t>Change with guitar string</a:t>
            </a:r>
            <a:endParaRPr lang="ko-KR" altLang="en-US" sz="3200" b="1" dirty="0">
              <a:latin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087D18A-3BE4-455E-B873-4875CA3D12B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0351" y="2758123"/>
            <a:ext cx="4371329" cy="2675253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="" xmlns:a16="http://schemas.microsoft.com/office/drawing/2014/main" id="{FAE3B1CE-B418-4AD8-B04C-CA1473079B02}"/>
              </a:ext>
            </a:extLst>
          </p:cNvPr>
          <p:cNvSpPr txBox="1"/>
          <p:nvPr/>
        </p:nvSpPr>
        <p:spPr>
          <a:xfrm>
            <a:off x="1039959" y="4715708"/>
            <a:ext cx="2662561" cy="955793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 lang="ko-KR" altLang="en-US"/>
            </a:pPr>
            <a:r>
              <a:rPr lang="en-US" altLang="ko-KR" sz="3200" b="1" dirty="0" smtClean="0">
                <a:latin typeface="+mj-ea"/>
              </a:rPr>
              <a:t>Make space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743" y="1831625"/>
            <a:ext cx="3845444" cy="288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74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/>
          <p:nvPr/>
        </p:nvSpPr>
        <p:spPr>
          <a:xfrm>
            <a:off x="436743" y="247650"/>
            <a:ext cx="9032514" cy="1298057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 lang="ko-KR" altLang="en-US"/>
            </a:pPr>
            <a:r>
              <a:rPr lang="en-US" altLang="ko-KR" b="1" dirty="0" smtClean="0">
                <a:latin typeface="+mj-ea"/>
              </a:rPr>
              <a:t>Demonstration</a:t>
            </a:r>
            <a:endParaRPr lang="ko-KR" altLang="en-US" sz="3300" b="1" dirty="0">
              <a:latin typeface="+mj-ea"/>
            </a:endParaRPr>
          </a:p>
        </p:txBody>
      </p:sp>
      <p:sp>
        <p:nvSpPr>
          <p:cNvPr id="6" name="제목 1"/>
          <p:cNvSpPr txBox="1"/>
          <p:nvPr/>
        </p:nvSpPr>
        <p:spPr>
          <a:xfrm>
            <a:off x="1033278" y="4754334"/>
            <a:ext cx="2058263" cy="967195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 lang="ko-KR" altLang="en-US"/>
            </a:pPr>
            <a:r>
              <a:rPr lang="en-US" altLang="ko-KR" sz="3300" b="1" dirty="0" smtClean="0">
                <a:latin typeface="+mj-ea"/>
              </a:rPr>
              <a:t>Contents</a:t>
            </a:r>
            <a:endParaRPr lang="ko-KR" altLang="en-US" sz="3300" b="1" dirty="0">
              <a:latin typeface="+mj-ea"/>
            </a:endParaRPr>
          </a:p>
        </p:txBody>
      </p:sp>
      <p:sp>
        <p:nvSpPr>
          <p:cNvPr id="7" name="제목 1"/>
          <p:cNvSpPr txBox="1"/>
          <p:nvPr/>
        </p:nvSpPr>
        <p:spPr>
          <a:xfrm>
            <a:off x="4952999" y="4754334"/>
            <a:ext cx="4636000" cy="967195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 lang="ko-KR" altLang="en-US"/>
            </a:pPr>
            <a:r>
              <a:rPr lang="en-US" altLang="ko-KR" sz="3300" b="1" dirty="0" smtClean="0">
                <a:latin typeface="+mj-ea"/>
              </a:rPr>
              <a:t>Using Pressure Sensor</a:t>
            </a:r>
            <a:endParaRPr lang="ko-KR" altLang="en-US" sz="3300" b="1" dirty="0">
              <a:latin typeface="+mj-ea"/>
            </a:endParaRPr>
          </a:p>
        </p:txBody>
      </p:sp>
      <p:sp>
        <p:nvSpPr>
          <p:cNvPr id="9" name="제목 1"/>
          <p:cNvSpPr txBox="1"/>
          <p:nvPr/>
        </p:nvSpPr>
        <p:spPr>
          <a:xfrm>
            <a:off x="6111239" y="2723298"/>
            <a:ext cx="2319521" cy="539933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 lang="ko-KR" altLang="en-US"/>
            </a:pPr>
            <a:r>
              <a:rPr lang="en-US" altLang="ko-KR" sz="2000" b="1" dirty="0">
                <a:latin typeface="+mj-ea"/>
              </a:rPr>
              <a:t>https://youtu.be/wMG0Jv-cBLs</a:t>
            </a:r>
            <a:endParaRPr lang="ko-KR" altLang="en-US" sz="2000" b="1" dirty="0">
              <a:latin typeface="+mj-ea"/>
            </a:endParaRPr>
          </a:p>
        </p:txBody>
      </p:sp>
      <p:pic>
        <p:nvPicPr>
          <p:cNvPr id="10" name="그림 9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43" y="2259879"/>
            <a:ext cx="3595628" cy="2006703"/>
          </a:xfrm>
          <a:prstGeom prst="rect">
            <a:avLst/>
          </a:prstGeom>
        </p:spPr>
      </p:pic>
      <p:pic>
        <p:nvPicPr>
          <p:cNvPr id="11" name="그림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195" y="2259879"/>
            <a:ext cx="4033608" cy="200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31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2000000000000000000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2000000000000000000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178</Words>
  <Application>Microsoft Office PowerPoint</Application>
  <PresentationFormat>A4 용지(210x297mm)</PresentationFormat>
  <Paragraphs>66</Paragraphs>
  <Slides>16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맑은 고딕</vt:lpstr>
      <vt:lpstr>Arial</vt:lpstr>
      <vt:lpstr>Calibri</vt:lpstr>
      <vt:lpstr>Calibri Light</vt:lpstr>
      <vt:lpstr>Office 테마</vt:lpstr>
      <vt:lpstr>Development of touch type Electric Gayageum for an experience-oriented exhibition</vt:lpstr>
      <vt:lpstr>Project Background and Purpose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 개발 착수 PT</dc:title>
  <dc:creator>Lee K D</dc:creator>
  <cp:lastModifiedBy>baisc</cp:lastModifiedBy>
  <cp:revision>130</cp:revision>
  <dcterms:created xsi:type="dcterms:W3CDTF">2017-09-09T07:00:42Z</dcterms:created>
  <dcterms:modified xsi:type="dcterms:W3CDTF">2018-05-29T10:17:37Z</dcterms:modified>
</cp:coreProperties>
</file>